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9.jpeg" ContentType="image/jpeg"/>
  <Override PartName="/ppt/media/image3.png" ContentType="image/png"/>
  <Override PartName="/ppt/media/image17.jpeg" ContentType="image/jpeg"/>
  <Override PartName="/ppt/media/image16.jpeg" ContentType="image/jpeg"/>
  <Override PartName="/ppt/media/image15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8.jpeg" ContentType="image/jpeg"/>
  <Override PartName="/ppt/media/image10.jpeg" ContentType="image/jpeg"/>
  <Override PartName="/ppt/media/image20.png" ContentType="image/png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13.jpeg" ContentType="image/jpe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54640" y="1600200"/>
            <a:ext cx="5634360" cy="44956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54640" y="1600200"/>
            <a:ext cx="5634360" cy="4495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8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54640" y="1600200"/>
            <a:ext cx="5634360" cy="449568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54640" y="1600200"/>
            <a:ext cx="5634360" cy="44956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925560"/>
            <a:ext cx="7122960" cy="1055520"/>
          </a:xfrm>
          <a:prstGeom prst="rect">
            <a:avLst/>
          </a:prstGeom>
          <a:gradFill>
            <a:gsLst>
              <a:gs pos="0">
                <a:srgbClr val="720000"/>
              </a:gs>
              <a:gs pos="100000">
                <a:srgbClr val="6a0000"/>
              </a:gs>
            </a:gsLst>
            <a:lin ang="10800000"/>
          </a:gradFill>
          <a:ln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7242120" cy="1903320"/>
          </a:xfrm>
          <a:prstGeom prst="rect">
            <a:avLst/>
          </a:prstGeom>
          <a:gradFill>
            <a:gsLst>
              <a:gs pos="0">
                <a:srgbClr val="720000"/>
              </a:gs>
              <a:gs pos="100000">
                <a:srgbClr val="8c0000"/>
              </a:gs>
            </a:gsLst>
            <a:lin ang="10800000"/>
          </a:gradFill>
          <a:ln>
            <a:noFill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Click to edit the title text format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Click to edit the outline text format</a:t>
            </a:r>
            <a:endParaRPr/>
          </a:p>
          <a:p>
            <a:pPr lvl="1">
              <a:buFont typeface="Tahoma"/>
              <a:buChar char="–"/>
            </a:pPr>
            <a:r>
              <a:rPr lang="en-CA" sz="2800">
                <a:latin typeface="Tahoma"/>
              </a:rPr>
              <a:t>Second Outline Level</a:t>
            </a:r>
            <a:endParaRPr/>
          </a:p>
          <a:p>
            <a:pPr lvl="2">
              <a:buFont typeface="Wingdings" charset="2"/>
              <a:buChar char=""/>
            </a:pPr>
            <a:r>
              <a:rPr lang="en-CA" sz="2400">
                <a:latin typeface="Tahoma"/>
              </a:rPr>
              <a:t>Third Outline Level</a:t>
            </a:r>
            <a:endParaRPr/>
          </a:p>
          <a:p>
            <a:pPr lvl="3">
              <a:buFont typeface="Tahoma"/>
              <a:buChar char="–"/>
            </a:pPr>
            <a:r>
              <a:rPr lang="en-CA" sz="2000">
                <a:latin typeface="Tahoma"/>
              </a:rPr>
              <a:t>Fourth Outline Level</a:t>
            </a:r>
            <a:endParaRPr/>
          </a:p>
          <a:p>
            <a:pPr lvl="4">
              <a:buFont typeface="Wingdings" charset="2"/>
              <a:buChar char=""/>
            </a:pPr>
            <a:r>
              <a:rPr lang="en-CA" sz="2000">
                <a:latin typeface="Tahoma"/>
              </a:rPr>
              <a:t>Fifth Outline Level</a:t>
            </a:r>
            <a:endParaRPr/>
          </a:p>
          <a:p>
            <a:pPr lvl="5">
              <a:buFont typeface="Wingdings" charset="2"/>
              <a:buChar char=""/>
            </a:pPr>
            <a:r>
              <a:rPr lang="en-CA" sz="2000">
                <a:latin typeface="Tahoma"/>
              </a:rPr>
              <a:t>Sixth Outline Level</a:t>
            </a:r>
            <a:endParaRPr/>
          </a:p>
          <a:p>
            <a:pPr lvl="6">
              <a:buFont typeface="Wingdings" charset="2"/>
              <a:buChar char=""/>
            </a:pPr>
            <a:r>
              <a:rPr lang="en-CA" sz="2000">
                <a:latin typeface="Tahoma"/>
              </a:rPr>
              <a:t>Seventh Outline Level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/>
          <a:p>
            <a:pPr/>
            <a:r>
              <a:rPr lang="en-CA">
                <a:latin typeface="Arial"/>
              </a:rPr>
              <a:t>&lt;date/time&gt;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 anchor="b"/>
          <a:p>
            <a:pPr/>
            <a:r>
              <a:rPr lang="en-CA">
                <a:latin typeface="Arial"/>
              </a:rPr>
              <a:t>&lt;footer&gt;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/>
          <a:p>
            <a:pPr/>
            <a:fld id="{686BC9EB-D2BF-4760-A01D-C02D1D58CA28}" type="slidenum">
              <a:rPr lang="en-CA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286000"/>
            <a:ext cx="8183520" cy="3657600"/>
          </a:xfrm>
          <a:prstGeom prst="rect">
            <a:avLst/>
          </a:prstGeom>
          <a:gradFill>
            <a:gsLst>
              <a:gs pos="0">
                <a:srgbClr val="720000"/>
              </a:gs>
              <a:gs pos="100000">
                <a:srgbClr val="600000"/>
              </a:gs>
            </a:gsLst>
            <a:lin ang="10800000"/>
          </a:gra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8458200" cy="5856120"/>
          </a:xfrm>
          <a:prstGeom prst="rect">
            <a:avLst/>
          </a:prstGeom>
          <a:gradFill>
            <a:gsLst>
              <a:gs pos="0">
                <a:srgbClr val="720000"/>
              </a:gs>
              <a:gs pos="100000">
                <a:srgbClr val="8c0000"/>
              </a:gs>
            </a:gsLst>
            <a:lin ang="10800000"/>
          </a:gradFill>
          <a:ln>
            <a:noFill/>
          </a:ln>
        </p:spPr>
      </p:sp>
      <p:sp>
        <p:nvSpPr>
          <p:cNvPr id="43" name="PlaceHolder 3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800" cy="1752480"/>
          </a:xfrm>
          <a:prstGeom prst="rect">
            <a:avLst/>
          </a:prstGeom>
        </p:spPr>
        <p:txBody>
          <a:bodyPr lIns="90000" rIns="90000" tIns="46800" bIns="46800"/>
          <a:p>
            <a:pPr algn="ctr"/>
            <a:r>
              <a:rPr lang="en-CA" sz="3200">
                <a:latin typeface="Tahoma"/>
              </a:rPr>
              <a:t>Click to add Text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lang="en-CA" sz="1200">
                <a:solidFill>
                  <a:srgbClr val="ffffff"/>
                </a:solidFill>
                <a:latin typeface="Tahoma"/>
              </a:rPr>
              <a:t>&lt;date/time&gt;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 anchor="b"/>
          <a:p>
            <a:pPr algn="ctr">
              <a:lnSpc>
                <a:spcPct val="100000"/>
              </a:lnSpc>
            </a:pPr>
            <a:r>
              <a:rPr lang="en-CA" sz="1200">
                <a:solidFill>
                  <a:srgbClr val="ffffff"/>
                </a:solidFill>
                <a:latin typeface="Tahoma"/>
              </a:rPr>
              <a:t>&lt;footer&gt;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370012F-6B52-43BE-865D-52BF27042A63}" type="slidenum">
              <a:rPr lang="en-CA" sz="1200">
                <a:solidFill>
                  <a:srgbClr val="ffffff"/>
                </a:solidFill>
                <a:latin typeface="Tahoma"/>
              </a:rPr>
              <a:t>&lt;number&gt;</a:t>
            </a:fld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title"/>
          </p:nvPr>
        </p:nvSpPr>
        <p:spPr>
          <a:xfrm>
            <a:off x="685800" y="1767960"/>
            <a:ext cx="7772400" cy="1737000"/>
          </a:xfrm>
          <a:prstGeom prst="rect">
            <a:avLst/>
          </a:prstGeom>
        </p:spPr>
        <p:txBody>
          <a:bodyPr lIns="90000" rIns="90000" tIns="46800" bIns="46800" anchor="b" anchorCtr="1"/>
          <a:p>
            <a:pPr algn="ctr"/>
            <a:r>
              <a:rPr lang="en-CA" sz="5400">
                <a:latin typeface="Tahoma"/>
              </a:rPr>
              <a:t>Click to edit the title text format</a:t>
            </a:r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CA" sz="3200">
                <a:latin typeface="Tahoma"/>
              </a:rPr>
              <a:t>Click to edit the outline text format</a:t>
            </a:r>
            <a:endParaRPr/>
          </a:p>
          <a:p>
            <a:pPr lvl="1" algn="ctr">
              <a:buFont typeface="Tahoma"/>
              <a:buChar char="–"/>
            </a:pPr>
            <a:r>
              <a:rPr lang="en-CA" sz="2800">
                <a:latin typeface="Tahoma"/>
              </a:rPr>
              <a:t>Second Outline Level</a:t>
            </a:r>
            <a:endParaRPr/>
          </a:p>
          <a:p>
            <a:pPr lvl="2" algn="ctr">
              <a:buFont typeface="Wingdings" charset="2"/>
              <a:buChar char=""/>
            </a:pPr>
            <a:r>
              <a:rPr lang="en-CA" sz="2400">
                <a:latin typeface="Tahoma"/>
              </a:rPr>
              <a:t>Third Outline Level</a:t>
            </a:r>
            <a:endParaRPr/>
          </a:p>
          <a:p>
            <a:pPr lvl="3" algn="ctr">
              <a:buFont typeface="Tahoma"/>
              <a:buChar char="–"/>
            </a:pPr>
            <a:r>
              <a:rPr lang="en-CA" sz="2000">
                <a:latin typeface="Tahoma"/>
              </a:rPr>
              <a:t>Fourth Outline Level</a:t>
            </a:r>
            <a:endParaRPr/>
          </a:p>
          <a:p>
            <a:pPr lvl="4" algn="ctr">
              <a:buFont typeface="Wingdings" charset="2"/>
              <a:buChar char=""/>
            </a:pPr>
            <a:r>
              <a:rPr lang="en-CA" sz="2000">
                <a:latin typeface="Tahoma"/>
              </a:rPr>
              <a:t>Fifth Outline Level</a:t>
            </a:r>
            <a:endParaRPr/>
          </a:p>
          <a:p>
            <a:pPr lvl="5" algn="ctr">
              <a:buFont typeface="Wingdings" charset="2"/>
              <a:buChar char=""/>
            </a:pPr>
            <a:r>
              <a:rPr lang="en-CA" sz="2000">
                <a:latin typeface="Tahoma"/>
              </a:rPr>
              <a:t>Sixth Outline Level</a:t>
            </a:r>
            <a:endParaRPr/>
          </a:p>
          <a:p>
            <a:pPr lvl="6" algn="ctr">
              <a:buFont typeface="Wingdings" charset="2"/>
              <a:buChar char=""/>
            </a:pPr>
            <a:r>
              <a:rPr lang="en-CA" sz="2000">
                <a:latin typeface="Tahoma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"/><Relationship Id="rId2" Type="http://schemas.openxmlformats.org/officeDocument/2006/relationships/image" Target="../media/image19.jpeg"/><Relationship Id="rId3" Type="http://schemas.openxmlformats.org/officeDocument/2006/relationships/image" Target="../media/image20.png"/><Relationship Id="rId4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99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125360"/>
            <a:ext cx="7772400" cy="3167280"/>
          </a:xfrm>
          <a:prstGeom prst="rect">
            <a:avLst/>
          </a:prstGeom>
        </p:spPr>
        <p:txBody>
          <a:bodyPr lIns="90000" rIns="90000" tIns="46800" bIns="46800" anchor="b" anchorCtr="1"/>
          <a:p>
            <a:pPr algn="ctr"/>
            <a:r>
              <a:rPr lang="en-CA" sz="15000">
                <a:solidFill>
                  <a:srgbClr val="be7960"/>
                </a:solidFill>
                <a:latin typeface="Tahoma"/>
              </a:rPr>
              <a:t>Viruses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</p:spPr>
        <p:txBody>
          <a:bodyPr lIns="90000" rIns="90000" tIns="46800" bIns="46800"/>
          <a:p>
            <a:pPr algn="ctr"/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Is a virus particle alive?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Microscopic particle that can only reproduce within another living cell.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No other life functions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Do not fit into 5 Kingdom or 3 Domain models.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Measured in nanometers (one billionth of a meter).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HIV emerging from human cell</a:t>
            </a:r>
            <a:endParaRPr/>
          </a:p>
        </p:txBody>
      </p:sp>
      <p:pic>
        <p:nvPicPr>
          <p:cNvPr id="11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268360" y="1413000"/>
            <a:ext cx="4526280" cy="525456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Structure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90000"/>
              </a:lnSpc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1.  Capsid – thousands of large protein molecules form an outer covering with a unique shape. (95% of the structure)</a:t>
            </a:r>
            <a:endParaRPr/>
          </a:p>
          <a:p>
            <a:pPr>
              <a:lnSpc>
                <a:spcPct val="90000"/>
              </a:lnSpc>
              <a:buSzPct val="80000"/>
              <a:buFont typeface="Wingdings" charset="2"/>
              <a:buChar char=""/>
            </a:pPr>
            <a:endParaRPr/>
          </a:p>
          <a:p>
            <a:pPr>
              <a:lnSpc>
                <a:spcPct val="90000"/>
              </a:lnSpc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2.  Strand – a single strand of DNA or RNA in the centre of the structure.</a:t>
            </a:r>
            <a:endParaRPr/>
          </a:p>
          <a:p>
            <a:pPr>
              <a:lnSpc>
                <a:spcPct val="90000"/>
              </a:lnSpc>
              <a:buSzPct val="80000"/>
              <a:buFont typeface="Wingdings" charset="2"/>
              <a:buChar char=""/>
            </a:pPr>
            <a:endParaRPr/>
          </a:p>
          <a:p>
            <a:pPr>
              <a:lnSpc>
                <a:spcPct val="90000"/>
              </a:lnSpc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3.  Envelope – some viruses have a lipid coating (from host cell)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4 basic shapes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StarSymbol"/>
              <a:buAutoNum type="arabicPeriod"/>
            </a:pPr>
            <a:r>
              <a:rPr lang="en-CA" sz="3200">
                <a:latin typeface="Tahoma"/>
              </a:rPr>
              <a:t>Helical.  These are RNA viruses.</a:t>
            </a:r>
            <a:endParaRPr/>
          </a:p>
          <a:p>
            <a:pPr/>
            <a:r>
              <a:rPr lang="en-CA" sz="3200">
                <a:latin typeface="Tahoma"/>
              </a:rPr>
              <a:t>      </a:t>
            </a:r>
            <a:r>
              <a:rPr lang="en-CA" sz="3200">
                <a:latin typeface="Tahoma"/>
              </a:rPr>
              <a:t>Ex: tobacco mosaic virus</a:t>
            </a:r>
            <a:endParaRPr/>
          </a:p>
        </p:txBody>
      </p:sp>
      <p:pic>
        <p:nvPicPr>
          <p:cNvPr id="11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986280" y="2843280"/>
            <a:ext cx="1171440" cy="117144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627280" y="2708280"/>
            <a:ext cx="3638520" cy="364824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2.  Disk.   These are RNA viruses.</a:t>
            </a:r>
            <a:endParaRPr/>
          </a:p>
          <a:p>
            <a:pPr/>
            <a:r>
              <a:rPr lang="en-CA" sz="3200">
                <a:latin typeface="Tahoma"/>
              </a:rPr>
              <a:t>        </a:t>
            </a:r>
            <a:r>
              <a:rPr lang="en-CA" sz="3200">
                <a:latin typeface="Tahoma"/>
              </a:rPr>
              <a:t>Ex: influenza virus</a:t>
            </a:r>
            <a:endParaRPr/>
          </a:p>
        </p:txBody>
      </p:sp>
      <p:pic>
        <p:nvPicPr>
          <p:cNvPr id="12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484360" y="2708280"/>
            <a:ext cx="3810240" cy="383868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3.  Polyhedral.  These are DNA viruses.</a:t>
            </a:r>
            <a:endParaRPr/>
          </a:p>
          <a:p>
            <a:pPr/>
            <a:r>
              <a:rPr lang="en-CA" sz="3200">
                <a:latin typeface="Tahoma"/>
              </a:rPr>
              <a:t>        </a:t>
            </a:r>
            <a:r>
              <a:rPr lang="en-CA" sz="3200">
                <a:latin typeface="Tahoma"/>
              </a:rPr>
              <a:t>Ex: an adenovirus (many cause colds)</a:t>
            </a:r>
            <a:endParaRPr/>
          </a:p>
        </p:txBody>
      </p:sp>
      <p:pic>
        <p:nvPicPr>
          <p:cNvPr id="12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92360" y="2924280"/>
            <a:ext cx="5465520" cy="273348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4.  Complex.  These are DNA viruses.</a:t>
            </a:r>
            <a:endParaRPr/>
          </a:p>
          <a:p>
            <a:pPr/>
            <a:r>
              <a:rPr lang="en-US" sz="3200">
                <a:latin typeface="Tahoma"/>
              </a:rPr>
              <a:t>        </a:t>
            </a:r>
            <a:r>
              <a:rPr lang="en-US" sz="3200">
                <a:latin typeface="Tahoma"/>
              </a:rPr>
              <a:t>Ex: a bacteriophage (a virus that infects</a:t>
            </a:r>
            <a:endParaRPr/>
          </a:p>
          <a:p>
            <a:pPr/>
            <a:r>
              <a:rPr lang="en-US" sz="3200">
                <a:latin typeface="Tahoma"/>
              </a:rPr>
              <a:t>        </a:t>
            </a:r>
            <a:r>
              <a:rPr lang="en-US" sz="3200">
                <a:latin typeface="Tahoma"/>
              </a:rPr>
              <a:t>bacterials cells)</a:t>
            </a:r>
            <a:endParaRPr/>
          </a:p>
          <a:p>
            <a:pPr/>
            <a:r>
              <a:rPr lang="en-US" sz="3200">
                <a:latin typeface="Tahoma"/>
              </a:rPr>
              <a:t> </a:t>
            </a:r>
            <a:endParaRPr/>
          </a:p>
        </p:txBody>
      </p:sp>
      <p:pic>
        <p:nvPicPr>
          <p:cNvPr id="12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5520" y="46080"/>
            <a:ext cx="1238400" cy="119052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76360" y="3429000"/>
            <a:ext cx="2957400" cy="284472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364000" y="3933720"/>
            <a:ext cx="1762200" cy="172404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Viral specificity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lang="en-US" sz="3200">
                <a:latin typeface="Tahoma"/>
              </a:rPr>
              <a:t>The capsid of a virus evolves over time to specifically match one cell type.</a:t>
            </a:r>
            <a:endParaRPr/>
          </a:p>
          <a:p>
            <a:pPr/>
            <a:endParaRPr/>
          </a:p>
          <a:p>
            <a:pPr/>
            <a:r>
              <a:rPr lang="en-US" sz="3200">
                <a:latin typeface="Tahoma"/>
              </a:rPr>
              <a:t>Ex: an adenovirus has a capsid that can only attach to the nasal cells of humans.</a:t>
            </a:r>
            <a:endParaRPr/>
          </a:p>
          <a:p>
            <a:pPr/>
            <a:endParaRPr/>
          </a:p>
          <a:p>
            <a:pPr/>
            <a:r>
              <a:rPr lang="en-US" sz="3200">
                <a:latin typeface="Tahoma"/>
              </a:rPr>
              <a:t>Ex: the tobacco mosaic virus can only attach to the cell wall of tobacco leaf plants.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This means that the range of hosts a virus can infect is limited.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Ex: H1N1 virus can only infect humans and swine.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Ex: rabies virus can only infect rodents, dogs, and humans.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i="1" lang="en-CA" sz="3200">
                <a:latin typeface="Tahoma"/>
              </a:rPr>
              <a:t>Notice that these groups have a shared evolutionary history</a:t>
            </a:r>
            <a:endParaRPr/>
          </a:p>
          <a:p>
            <a:pPr>
              <a:buSzPct val="80000"/>
              <a:buFont typeface="Wingdings" charset="2"/>
              <a:buChar char=""/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80000"/>
              </a:lnSpc>
              <a:buSzPct val="80000"/>
              <a:buFont typeface="Wingdings" charset="2"/>
              <a:buChar char=""/>
            </a:pPr>
            <a:r>
              <a:rPr lang="en-US" sz="2800">
                <a:latin typeface="Tahoma"/>
              </a:rPr>
              <a:t>This “lock and key” model is used to explain how viruses identify their hosts.</a:t>
            </a:r>
            <a:endParaRPr/>
          </a:p>
          <a:p>
            <a:pPr>
              <a:lnSpc>
                <a:spcPct val="80000"/>
              </a:lnSpc>
              <a:buSzPct val="80000"/>
              <a:buFont typeface="Wingdings" charset="2"/>
              <a:buChar char=""/>
            </a:pPr>
            <a:endParaRPr/>
          </a:p>
          <a:p>
            <a:pPr>
              <a:lnSpc>
                <a:spcPct val="80000"/>
              </a:lnSpc>
              <a:buSzPct val="80000"/>
              <a:buFont typeface="Wingdings" charset="2"/>
              <a:buChar char=""/>
            </a:pPr>
            <a:r>
              <a:rPr lang="en-US" sz="2800">
                <a:latin typeface="Tahoma"/>
              </a:rPr>
              <a:t>Proteins on the capsid lock in place with proteins on the outside of the host cell (these are called receptor sites)</a:t>
            </a:r>
            <a:endParaRPr/>
          </a:p>
          <a:p>
            <a:pPr>
              <a:lnSpc>
                <a:spcPct val="80000"/>
              </a:lnSpc>
              <a:buSzPct val="80000"/>
              <a:buFont typeface="Wingdings" charset="2"/>
              <a:buChar char=""/>
            </a:pPr>
            <a:endParaRPr/>
          </a:p>
          <a:p>
            <a:pPr>
              <a:lnSpc>
                <a:spcPct val="80000"/>
              </a:lnSpc>
              <a:buSzPct val="80000"/>
              <a:buFont typeface="Wingdings" charset="2"/>
              <a:buChar char=""/>
            </a:pPr>
            <a:r>
              <a:rPr lang="en-US" sz="2800">
                <a:latin typeface="Tahoma"/>
              </a:rPr>
              <a:t>Viruses have evolved this specificity over time.   Some viruses (called RNA retroviruses) can evolve quickly enough to infect new host species.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8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08000" y="549360"/>
            <a:ext cx="5359680" cy="5689440"/>
          </a:xfrm>
          <a:prstGeom prst="rect">
            <a:avLst/>
          </a:prstGeom>
          <a:ln>
            <a:noFill/>
          </a:ln>
        </p:spPr>
      </p:pic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Video Clips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US" sz="3200">
                <a:solidFill>
                  <a:srgbClr val="ffcc66"/>
                </a:solidFill>
                <a:latin typeface="Tahoma"/>
              </a:rPr>
              <a:t>Lytic</a:t>
            </a:r>
            <a:r>
              <a:rPr lang="en-US" sz="3200">
                <a:solidFill>
                  <a:srgbClr val="ffcc66"/>
                </a:solidFill>
                <a:latin typeface="Tahoma"/>
              </a:rPr>
              <a:t> Cycle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US" sz="3200">
                <a:solidFill>
                  <a:srgbClr val="ffcc66"/>
                </a:solidFill>
                <a:latin typeface="Tahoma"/>
              </a:rPr>
              <a:t>Lysogenic</a:t>
            </a:r>
            <a:r>
              <a:rPr lang="en-US" sz="3200">
                <a:solidFill>
                  <a:srgbClr val="ffcc66"/>
                </a:solidFill>
                <a:latin typeface="Tahoma"/>
              </a:rPr>
              <a:t> Cycle</a:t>
            </a: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US" sz="3200">
                <a:solidFill>
                  <a:srgbClr val="ffcc66"/>
                </a:solidFill>
                <a:latin typeface="Tahoma"/>
              </a:rPr>
              <a:t>Flu Attack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4 steps of viral replication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2800">
                <a:latin typeface="Tahoma"/>
              </a:rPr>
              <a:t>1.  Recognition, attachment, and entrance.</a:t>
            </a:r>
            <a:endParaRPr/>
          </a:p>
          <a:p>
            <a:pPr>
              <a:buSzPct val="80000"/>
              <a:buFont typeface="Wingdings" charset="2"/>
              <a:buChar char=""/>
            </a:pP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2800">
                <a:latin typeface="Tahoma"/>
              </a:rPr>
              <a:t>2.  Synthesis of protein and nucleic acids (DNA or RNA) by host cell.</a:t>
            </a:r>
            <a:endParaRPr/>
          </a:p>
          <a:p>
            <a:pPr>
              <a:buSzPct val="80000"/>
              <a:buFont typeface="Wingdings" charset="2"/>
              <a:buChar char=""/>
            </a:pP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2800">
                <a:latin typeface="Tahoma"/>
              </a:rPr>
              <a:t>3. Re-assembly of new virus particles.</a:t>
            </a:r>
            <a:endParaRPr/>
          </a:p>
          <a:p>
            <a:pPr>
              <a:buSzPct val="80000"/>
              <a:buFont typeface="Wingdings" charset="2"/>
              <a:buChar char=""/>
            </a:pP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CA" sz="2800">
                <a:latin typeface="Tahoma"/>
              </a:rPr>
              <a:t>4. Release of particles from host cells.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2 pathways of viral reproduction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1.  Lytic cycle</a:t>
            </a:r>
            <a:endParaRPr/>
          </a:p>
          <a:p>
            <a:pPr>
              <a:buSzPct val="80000"/>
              <a:buFont typeface="Wingdings" charset="2"/>
              <a:buChar char=""/>
            </a:pPr>
            <a:endParaRPr/>
          </a:p>
          <a:p>
            <a:pPr>
              <a:buSzPct val="80000"/>
              <a:buFont typeface="Wingdings" charset="2"/>
              <a:buChar char=""/>
            </a:pPr>
            <a:r>
              <a:rPr lang="en-US" sz="3200">
                <a:latin typeface="Tahoma"/>
              </a:rPr>
              <a:t>2.  Lysogenic cycle.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Defenses against viruses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r>
              <a:rPr lang="en-US" sz="2800">
                <a:latin typeface="Tahoma"/>
              </a:rPr>
              <a:t>Destruction of host organism will kill virus particles.</a:t>
            </a:r>
            <a:endParaRPr/>
          </a:p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endParaRPr/>
          </a:p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r>
              <a:rPr lang="en-US" sz="2800">
                <a:latin typeface="Tahoma"/>
              </a:rPr>
              <a:t>Non-specific: intact skin, mucous membranes, oil and sweat glands, beneficial bacteria.</a:t>
            </a:r>
            <a:endParaRPr/>
          </a:p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endParaRPr/>
          </a:p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r>
              <a:rPr lang="en-US" sz="2800">
                <a:latin typeface="Tahoma"/>
              </a:rPr>
              <a:t>Specific: phagocytic white blood cells, plasma proteins.</a:t>
            </a:r>
            <a:endParaRPr/>
          </a:p>
          <a:p>
            <a:pPr>
              <a:lnSpc>
                <a:spcPct val="80000"/>
              </a:lnSpc>
              <a:buSzPct val="80000"/>
              <a:buFont typeface="StarSymbol"/>
              <a:buAutoNum type="arabicPeriod"/>
            </a:pPr>
            <a:endParaRPr/>
          </a:p>
          <a:p>
            <a:pPr>
              <a:lnSpc>
                <a:spcPct val="80000"/>
              </a:lnSpc>
            </a:pPr>
            <a:r>
              <a:rPr lang="en-US" sz="2800">
                <a:latin typeface="Tahoma"/>
              </a:rPr>
              <a:t>4.  Medical: vaccines (smallpox, flu, etc), gene therapy?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Reducing infection rates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StarSymbol"/>
              <a:buAutoNum type="arabicPeriod"/>
            </a:pPr>
            <a:r>
              <a:rPr lang="en-CA" sz="3200">
                <a:latin typeface="Tahoma"/>
              </a:rPr>
              <a:t>Hygiene: waste removal, sterilized needles, blood screening, barriers (condoms),…..HAND WASHING.</a:t>
            </a:r>
            <a:endParaRPr/>
          </a:p>
          <a:p>
            <a:pPr>
              <a:buSzPct val="80000"/>
              <a:buFont typeface="StarSymbol"/>
              <a:buAutoNum type="arabicPeriod"/>
            </a:pPr>
            <a:r>
              <a:rPr lang="en-CA" sz="3200">
                <a:latin typeface="Tahoma"/>
              </a:rPr>
              <a:t>Immunization.</a:t>
            </a:r>
            <a:endParaRPr/>
          </a:p>
          <a:p>
            <a:pPr>
              <a:buSzPct val="80000"/>
              <a:buFont typeface="StarSymbol"/>
              <a:buAutoNum type="arabicPeriod"/>
            </a:pPr>
            <a:r>
              <a:rPr lang="en-CA" sz="3200">
                <a:latin typeface="Tahoma"/>
              </a:rPr>
              <a:t>Reduce large scale ecological disturbances.</a:t>
            </a:r>
            <a:endParaRPr/>
          </a:p>
          <a:p>
            <a:pPr/>
            <a:r>
              <a:rPr lang="en-CA" sz="3200">
                <a:latin typeface="Tahoma"/>
              </a:rPr>
              <a:t>4.  Quarantine: allows emerging viruses to die out through natural selection.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pPr>
              <a:buSzPct val="80000"/>
              <a:buFont typeface="Wingdings" charset="2"/>
              <a:buChar char=""/>
            </a:pPr>
            <a:r>
              <a:rPr lang="en-CA" sz="3200">
                <a:latin typeface="Tahoma"/>
              </a:rPr>
              <a:t>Beauty of Viruses clip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9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63640" y="549360"/>
            <a:ext cx="5472360" cy="526572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HIV Virus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9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268360" y="1557360"/>
            <a:ext cx="4897440" cy="489744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Flu Virus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9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16000" y="1484280"/>
            <a:ext cx="6912000" cy="478008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Smallpox Virus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9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47640" y="1700280"/>
            <a:ext cx="6667560" cy="438156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Herpes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10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87280" y="1628640"/>
            <a:ext cx="6985080" cy="462456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Measles</a:t>
            </a:r>
            <a:r>
              <a:rPr lang="en-CA" sz="4400">
                <a:latin typeface="Tahoma"/>
              </a:rPr>
              <a:t>	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105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71640" y="1413000"/>
            <a:ext cx="3135600" cy="482436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2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en-CA" sz="4400">
                <a:latin typeface="Tahoma"/>
              </a:rPr>
              <a:t>H1N1 (Swine Flu)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10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411280" y="1341360"/>
            <a:ext cx="4286520" cy="50482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